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notesMasterIdLst>
    <p:notesMasterId r:id="rId22"/>
  </p:notesMasterIdLst>
  <p:sldIdLst>
    <p:sldId id="256" r:id="rId3"/>
    <p:sldId id="293" r:id="rId4"/>
    <p:sldId id="276" r:id="rId5"/>
    <p:sldId id="280" r:id="rId6"/>
    <p:sldId id="281" r:id="rId7"/>
    <p:sldId id="282" r:id="rId8"/>
    <p:sldId id="283" r:id="rId9"/>
    <p:sldId id="289" r:id="rId10"/>
    <p:sldId id="288" r:id="rId11"/>
    <p:sldId id="287" r:id="rId12"/>
    <p:sldId id="286" r:id="rId13"/>
    <p:sldId id="291" r:id="rId14"/>
    <p:sldId id="292" r:id="rId15"/>
    <p:sldId id="290" r:id="rId16"/>
    <p:sldId id="285" r:id="rId17"/>
    <p:sldId id="284" r:id="rId18"/>
    <p:sldId id="279" r:id="rId19"/>
    <p:sldId id="277" r:id="rId20"/>
    <p:sldId id="294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B8444-8F98-4CDC-BE60-BA2DFDA24BDA}" type="datetimeFigureOut">
              <a:rPr lang="ru-RU" smtClean="0"/>
              <a:t>11.09.2017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D931B-1FAE-4EFD-BCF7-03DABAD233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67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931B-1FAE-4EFD-BCF7-03DABAD2335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909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CC2E0-52B9-412E-A0EE-5F9925603BF2}" type="datetime1">
              <a:rPr lang="ru-RU" smtClean="0"/>
              <a:t>11.09.2017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7FD54-88FC-4F2F-AEE2-91EF465B5D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824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A8FF-A06D-4DAD-8EBB-5F733996C690}" type="datetime1">
              <a:rPr lang="ru-RU" smtClean="0"/>
              <a:t>11.09.2017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15C57-4A10-4C23-A418-3DF2A01D32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098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7682A-832C-4CB2-B3FA-E3CC07EA42E7}" type="datetime1">
              <a:rPr lang="ru-RU" smtClean="0"/>
              <a:t>11.09.2017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4EF2F-2D98-41E1-ABED-05C65F4392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666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680FBDB-E9A9-4AEE-A8D3-B1760B3C8442}" type="datetime1">
              <a:rPr lang="ru-RU" smtClean="0"/>
              <a:t>11.09.2017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24C05F4-F695-4639-8E77-924B6680AC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477987"/>
      </p:ext>
    </p:extLst>
  </p:cSld>
  <p:clrMapOvr>
    <a:masterClrMapping/>
  </p:clrMapOvr>
  <p:transition spd="med">
    <p:cover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C029BF0-1E0A-4B16-92D7-958F81618B5E}" type="datetime1">
              <a:rPr lang="ru-RU" smtClean="0"/>
              <a:t>11.09.2017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BD8F806-0DDB-4350-9B2F-341AB04A40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052564"/>
      </p:ext>
    </p:extLst>
  </p:cSld>
  <p:clrMapOvr>
    <a:masterClrMapping/>
  </p:clrMapOvr>
  <p:transition spd="med">
    <p:cover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887054F-D40D-4CF3-BE82-10D20C8AC5CD}" type="datetime1">
              <a:rPr lang="ru-RU" smtClean="0"/>
              <a:t>11.09.2017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1E97B5A-F7FE-4F2C-82C7-FE738847D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693437"/>
      </p:ext>
    </p:extLst>
  </p:cSld>
  <p:clrMapOvr>
    <a:masterClrMapping/>
  </p:clrMapOvr>
  <p:transition spd="med">
    <p:cover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226C10B-894B-4F1E-84C0-4F90710C829F}" type="datetime1">
              <a:rPr lang="ru-RU" smtClean="0"/>
              <a:t>11.09.2017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0AA0A37-6AEA-49E8-A83F-00E50D0C3C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047251"/>
      </p:ext>
    </p:extLst>
  </p:cSld>
  <p:clrMapOvr>
    <a:masterClrMapping/>
  </p:clrMapOvr>
  <p:transition spd="med">
    <p:cover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4B685EE-5FBE-4495-A4AC-47FD3DCB1AA3}" type="datetime1">
              <a:rPr lang="ru-RU" smtClean="0"/>
              <a:t>11.09.2017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D4CB2A7-BCDA-4F8D-9F7F-28D2C6FBB7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569230"/>
      </p:ext>
    </p:extLst>
  </p:cSld>
  <p:clrMapOvr>
    <a:masterClrMapping/>
  </p:clrMapOvr>
  <p:transition spd="med">
    <p:cover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FE185D2-2C5F-4D91-81BB-76CA87656B0F}" type="datetime1">
              <a:rPr lang="ru-RU" smtClean="0"/>
              <a:t>11.09.2017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223BF43-D453-47D4-B3D3-D967E101C3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121376"/>
      </p:ext>
    </p:extLst>
  </p:cSld>
  <p:clrMapOvr>
    <a:masterClrMapping/>
  </p:clrMapOvr>
  <p:transition spd="med">
    <p:cover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2C3DEB5-64F6-4964-AEC2-A330F99060A3}" type="datetime1">
              <a:rPr lang="ru-RU" smtClean="0"/>
              <a:t>11.09.2017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BFBEBB8-E38A-42CC-B410-C265C41B7E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011189"/>
      </p:ext>
    </p:extLst>
  </p:cSld>
  <p:clrMapOvr>
    <a:masterClrMapping/>
  </p:clrMapOvr>
  <p:transition spd="med">
    <p:cover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1DB9422-A6C1-4549-9D8B-B839F6E148F9}" type="datetime1">
              <a:rPr lang="ru-RU" smtClean="0"/>
              <a:t>11.09.2017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D297A3D-0C39-4B62-8F92-EA5A5FD150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389817"/>
      </p:ext>
    </p:extLst>
  </p:cSld>
  <p:clrMapOvr>
    <a:masterClrMapping/>
  </p:clrMapOvr>
  <p:transition spd="med"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690B8-F5BF-4B47-B8BC-2F8FBF0398D2}" type="datetime1">
              <a:rPr lang="ru-RU" smtClean="0"/>
              <a:t>11.09.2017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AE641-BEBC-43B9-837A-0AC481821D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874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F2411E2-7B05-4333-B465-9F97F0B591B7}" type="datetime1">
              <a:rPr lang="ru-RU" smtClean="0"/>
              <a:t>11.09.2017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266AE9D-50E2-4D6C-927C-5288853A54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829548"/>
      </p:ext>
    </p:extLst>
  </p:cSld>
  <p:clrMapOvr>
    <a:masterClrMapping/>
  </p:clrMapOvr>
  <p:transition spd="med">
    <p:cover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8D5E227-27C7-4E90-BDA1-ED15B4813CE1}" type="datetime1">
              <a:rPr lang="ru-RU" smtClean="0"/>
              <a:t>11.09.2017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8B113E2-AF94-4455-BCA9-A2905075FB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074777"/>
      </p:ext>
    </p:extLst>
  </p:cSld>
  <p:clrMapOvr>
    <a:masterClrMapping/>
  </p:clrMapOvr>
  <p:transition spd="med">
    <p:cover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5A2F511-AB98-4F59-8155-FD5854AAFC43}" type="datetime1">
              <a:rPr lang="ru-RU" smtClean="0"/>
              <a:t>11.09.2017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27D74F2-422D-41BF-A053-DDC10923D2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769704"/>
      </p:ext>
    </p:extLst>
  </p:cSld>
  <p:clrMapOvr>
    <a:masterClrMapping/>
  </p:clrMapOvr>
  <p:transition spd="med">
    <p:cover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667C202-2646-4E38-A018-35DA2D259E52}" type="datetime1">
              <a:rPr lang="ru-RU" smtClean="0"/>
              <a:t>11.09.2017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E19C1BB-8B8C-4902-8844-A69BFAF374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646351"/>
      </p:ext>
    </p:extLst>
  </p:cSld>
  <p:clrMapOvr>
    <a:masterClrMapping/>
  </p:clrMapOvr>
  <p:transition spd="med">
    <p:cover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C634F-0505-4FF8-9019-8E57F8A9A82B}" type="datetime1">
              <a:rPr lang="ru-RU" smtClean="0"/>
              <a:t>11.09.2017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2F79C-BC9B-47E6-A079-8F2E39A524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00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2B7A9-8568-49A5-BD31-3D2371D89713}" type="datetime1">
              <a:rPr lang="ru-RU" smtClean="0"/>
              <a:t>11.09.2017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DC2FA-EE31-4406-B575-07FA384D31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47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69BF5-48AC-46B7-AF76-8E82493A058E}" type="datetime1">
              <a:rPr lang="ru-RU" smtClean="0"/>
              <a:t>11.09.2017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59EEC-6FFC-4714-B189-C1B2F6CE00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82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6E400-1051-4706-9055-9B8C646EF852}" type="datetime1">
              <a:rPr lang="ru-RU" smtClean="0"/>
              <a:t>11.09.2017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77475-41BF-432D-BEB6-68E70A9E6D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301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34052-33B5-4AD3-92F6-A607A31CC559}" type="datetime1">
              <a:rPr lang="ru-RU" smtClean="0"/>
              <a:t>11.09.2017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F02E-EF0C-4485-967E-CEDD650AA2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72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F68A3-A395-44B5-9B22-EDEF6FB9907C}" type="datetime1">
              <a:rPr lang="ru-RU" smtClean="0"/>
              <a:t>11.09.2017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0AC68-0447-4A50-9708-C925C37985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59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F280D-88FC-476B-A053-60219DE976B5}" type="datetime1">
              <a:rPr lang="ru-RU" smtClean="0"/>
              <a:t>11.09.2017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E61DC-FD10-4A37-B2C1-A6B308271D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914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DC6E74-8BA6-4235-9823-CD3EEE58513C}" type="datetime1">
              <a:rPr lang="ru-RU" smtClean="0"/>
              <a:t>11.09.2017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E5AA01-81A7-43A5-895C-037384CADC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84344D-10D3-4DA5-AD71-6E91211E79BF}" type="datetime1">
              <a:rPr lang="ru-RU" smtClean="0"/>
              <a:t>11.09.2017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DAA97C-C4C7-444F-866F-92B98677B9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</p:sldLayoutIdLst>
  <p:transition spd="med">
    <p:cover dir="u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dou_kolobok1@mail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8064896" cy="256093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00CC"/>
                </a:solidFill>
              </a:rPr>
              <a:t> </a:t>
            </a:r>
            <a:br>
              <a:rPr lang="ru-RU" b="1" dirty="0" smtClean="0">
                <a:solidFill>
                  <a:srgbClr val="0000CC"/>
                </a:solidFill>
              </a:rPr>
            </a:br>
            <a:r>
              <a:rPr lang="ru-RU" b="1" dirty="0" smtClean="0">
                <a:solidFill>
                  <a:srgbClr val="0000CC"/>
                </a:solidFill>
              </a:rPr>
              <a:t>   </a:t>
            </a:r>
            <a:r>
              <a:rPr lang="ru-RU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Тема: «Спорт – </a:t>
            </a:r>
            <a:r>
              <a:rPr lang="ru-RU" b="1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</a:t>
            </a:r>
            <a:r>
              <a:rPr lang="ru-RU" b="1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жизнь»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6632"/>
            <a:ext cx="8424936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ctr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rgbClr val="0000CC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Муниципальное бюджетное дошкольное образовательное учреждение</a:t>
            </a:r>
            <a:endParaRPr lang="ru-RU" sz="1600" dirty="0">
              <a:solidFill>
                <a:srgbClr val="0000CC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indent="228600" algn="ctr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rgbClr val="0000CC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Детский сад «Колобок»,</a:t>
            </a:r>
            <a:endParaRPr lang="ru-RU" sz="1600" dirty="0">
              <a:solidFill>
                <a:srgbClr val="0000CC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indent="228600" algn="ctr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rgbClr val="0000CC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г. Петухово, Курганской области, ул. 9 Мая, д. 12,</a:t>
            </a:r>
            <a:endParaRPr lang="ru-RU" sz="1600" dirty="0">
              <a:solidFill>
                <a:srgbClr val="0000CC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rgbClr val="0000CC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тел</a:t>
            </a:r>
            <a:r>
              <a:rPr lang="en-US" b="1" dirty="0">
                <a:solidFill>
                  <a:srgbClr val="0000CC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8 (35235) 2-40-03, email</a:t>
            </a:r>
            <a:r>
              <a:rPr lang="en-US" b="1" dirty="0">
                <a:solidFill>
                  <a:srgbClr val="17365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: </a:t>
            </a:r>
            <a:r>
              <a:rPr lang="en-US" b="1" u="sng" dirty="0" smtClean="0">
                <a:solidFill>
                  <a:srgbClr val="17365D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hlinkClick r:id="rId2"/>
              </a:rPr>
              <a:t>mdou_kolobok1@mail.ru</a:t>
            </a:r>
            <a:r>
              <a:rPr lang="ru-RU" sz="20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 smtClean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endParaRPr lang="ru-RU" sz="2000" b="1" dirty="0" smtClean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Конкурс</a:t>
            </a:r>
            <a:r>
              <a:rPr lang="ru-RU" sz="2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«Слайд – </a:t>
            </a:r>
            <a:r>
              <a:rPr 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мастерство»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Номинация: «Слайд – тренинг</a:t>
            </a:r>
            <a:r>
              <a:rPr lang="ru-RU" sz="2000" b="1" dirty="0" smtClean="0">
                <a:solidFill>
                  <a:srgbClr val="0000CC"/>
                </a:solidFill>
                <a:latin typeface="Century Gothic"/>
                <a:cs typeface="+mn-cs"/>
              </a:rPr>
              <a:t>»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endParaRPr lang="ru-RU" sz="1600" dirty="0">
              <a:solidFill>
                <a:srgbClr val="0000CC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52020" y="4725144"/>
            <a:ext cx="42124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Автор: воспитатель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физической культуре  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Елена Николаевна Щербакова</a:t>
            </a:r>
          </a:p>
        </p:txBody>
      </p:sp>
      <p:pic>
        <p:nvPicPr>
          <p:cNvPr id="1026" name="Picture 2" descr="http://ds63.centerstart.ru/sites/ds63.centerstart.ru/files/f_4e273e6238987_0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356296" y="3933056"/>
            <a:ext cx="3214032" cy="27258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24943"/>
            <a:ext cx="2016224" cy="100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95536" y="476672"/>
            <a:ext cx="1944216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Смотреть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вопрос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55776" y="476672"/>
            <a:ext cx="6264696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Спортивная игра с мячом двух команд по 6 человек в каждой. Соревнования состоят из трех или  пяти партий. Появился вид в США в 1895 г.</a:t>
            </a:r>
            <a:endParaRPr lang="ru-RU" sz="2400" b="1" dirty="0" smtClean="0">
              <a:solidFill>
                <a:srgbClr val="0000CC"/>
              </a:solidFill>
              <a:latin typeface="+mn-lt"/>
            </a:endParaRPr>
          </a:p>
          <a:p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55776" y="2924944"/>
            <a:ext cx="3312368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Волейбол   </a:t>
            </a:r>
          </a:p>
          <a:p>
            <a:r>
              <a:rPr lang="ru-RU" sz="2400" b="1" dirty="0" smtClean="0">
                <a:solidFill>
                  <a:srgbClr val="0000CC"/>
                </a:solidFill>
              </a:rPr>
              <a:t>10 баллов </a:t>
            </a:r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pic>
        <p:nvPicPr>
          <p:cNvPr id="8194" name="Picture 2" descr="http://img-fotki.yandex.ru/get/3314/dskoenig.8/0_2f420_3bfa3960_XL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7784" y="3933056"/>
            <a:ext cx="4163616" cy="273470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900560"/>
      </p:ext>
    </p:extLst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24943"/>
            <a:ext cx="2016224" cy="100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95536" y="476672"/>
            <a:ext cx="1944216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Смотреть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вопрос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55776" y="476672"/>
            <a:ext cx="6264696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Одно из толкований названия этого вида спорта «пустая рука».</a:t>
            </a:r>
            <a:endParaRPr lang="ru-RU" sz="2400" b="1" dirty="0" smtClean="0">
              <a:solidFill>
                <a:srgbClr val="0000CC"/>
              </a:solidFill>
              <a:latin typeface="+mn-lt"/>
            </a:endParaRPr>
          </a:p>
          <a:p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55776" y="2924944"/>
            <a:ext cx="3312368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Каратэ    </a:t>
            </a:r>
          </a:p>
          <a:p>
            <a:r>
              <a:rPr lang="ru-RU" sz="2400" b="1" dirty="0" smtClean="0">
                <a:solidFill>
                  <a:srgbClr val="0000CC"/>
                </a:solidFill>
              </a:rPr>
              <a:t>10 баллов </a:t>
            </a:r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pic>
        <p:nvPicPr>
          <p:cNvPr id="9218" name="Picture 2" descr="http://news.pskovlive.ru/upload/tmp/2010-11-09_18-09-54_3794183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9712" y="3933056"/>
            <a:ext cx="3960440" cy="259228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9588457"/>
      </p:ext>
    </p:extLst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24943"/>
            <a:ext cx="2016224" cy="100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95536" y="476672"/>
            <a:ext cx="1944216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Смотреть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вопрос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55776" y="476672"/>
            <a:ext cx="6264696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В каком виде спорта великий ученый Пифагор стал олимпийским чемпионом? </a:t>
            </a:r>
            <a:endParaRPr lang="ru-RU" sz="2400" b="1" dirty="0" smtClean="0">
              <a:solidFill>
                <a:srgbClr val="0000CC"/>
              </a:solidFill>
              <a:latin typeface="+mn-lt"/>
            </a:endParaRPr>
          </a:p>
          <a:p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55776" y="2924944"/>
            <a:ext cx="4248472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В </a:t>
            </a:r>
            <a:r>
              <a:rPr lang="ru-RU" sz="2400" b="1" dirty="0" err="1" smtClean="0">
                <a:solidFill>
                  <a:srgbClr val="0000CC"/>
                </a:solidFill>
              </a:rPr>
              <a:t>греко</a:t>
            </a:r>
            <a:r>
              <a:rPr lang="ru-RU" sz="2400" b="1" dirty="0" smtClean="0">
                <a:solidFill>
                  <a:srgbClr val="0000CC"/>
                </a:solidFill>
              </a:rPr>
              <a:t> – римская борьбе   </a:t>
            </a:r>
          </a:p>
          <a:p>
            <a:r>
              <a:rPr lang="ru-RU" sz="2400" b="1" dirty="0" smtClean="0">
                <a:solidFill>
                  <a:srgbClr val="0000CC"/>
                </a:solidFill>
              </a:rPr>
              <a:t>10 баллов </a:t>
            </a:r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pic>
        <p:nvPicPr>
          <p:cNvPr id="10242" name="Picture 2" descr="http://dsvp.kz/_nw/0/6073077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3951248"/>
            <a:ext cx="4477450" cy="257409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5067616"/>
      </p:ext>
    </p:extLst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24943"/>
            <a:ext cx="2016224" cy="100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95536" y="476672"/>
            <a:ext cx="1944216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Смотреть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вопрос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55776" y="476672"/>
            <a:ext cx="6264696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В какой спортивной игре не используется мяч?</a:t>
            </a:r>
            <a:endParaRPr lang="ru-RU" sz="2400" b="1" dirty="0" smtClean="0">
              <a:solidFill>
                <a:srgbClr val="0000CC"/>
              </a:solidFill>
              <a:latin typeface="+mn-lt"/>
            </a:endParaRPr>
          </a:p>
          <a:p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55776" y="2924944"/>
            <a:ext cx="3312368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Бильярд   </a:t>
            </a:r>
          </a:p>
          <a:p>
            <a:r>
              <a:rPr lang="ru-RU" sz="2400" b="1" dirty="0" smtClean="0">
                <a:solidFill>
                  <a:srgbClr val="0000CC"/>
                </a:solidFill>
              </a:rPr>
              <a:t>10 баллов </a:t>
            </a:r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pic>
        <p:nvPicPr>
          <p:cNvPr id="11266" name="Picture 2" descr="https://www.2billard.ru/wp-content/uploads/2015/10/4850358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7744" y="4122896"/>
            <a:ext cx="4176464" cy="245525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0750459"/>
      </p:ext>
    </p:extLst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24943"/>
            <a:ext cx="2016224" cy="100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95536" y="476672"/>
            <a:ext cx="1944216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Смотреть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вопрос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55776" y="476672"/>
            <a:ext cx="6264696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Входит ли сноубординг в число олимпийских видов спорта?</a:t>
            </a:r>
            <a:endParaRPr lang="ru-RU" sz="2400" b="1" dirty="0" smtClean="0">
              <a:solidFill>
                <a:srgbClr val="0000CC"/>
              </a:solidFill>
              <a:latin typeface="+mn-lt"/>
            </a:endParaRPr>
          </a:p>
          <a:p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55776" y="2924944"/>
            <a:ext cx="3312368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Да   </a:t>
            </a:r>
          </a:p>
          <a:p>
            <a:r>
              <a:rPr lang="ru-RU" sz="2400" b="1" dirty="0" smtClean="0">
                <a:solidFill>
                  <a:srgbClr val="0000CC"/>
                </a:solidFill>
              </a:rPr>
              <a:t>10 баллов </a:t>
            </a:r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pic>
        <p:nvPicPr>
          <p:cNvPr id="12290" name="Picture 2" descr="http://www.zastavki.com/pictures/1920x1200/2011/Sport_Snowboarding_027714_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2240" y="4077072"/>
            <a:ext cx="4937576" cy="252028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430014"/>
      </p:ext>
    </p:extLst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428999"/>
            <a:ext cx="2016224" cy="936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95536" y="476672"/>
            <a:ext cx="1944216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Смотреть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вопрос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55776" y="476672"/>
            <a:ext cx="6264696" cy="26776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Императрица Екатерина </a:t>
            </a:r>
            <a:r>
              <a:rPr lang="en-US" sz="2400" b="1" dirty="0" err="1" smtClean="0">
                <a:solidFill>
                  <a:srgbClr val="0000CC"/>
                </a:solidFill>
              </a:rPr>
              <a:t>ll</a:t>
            </a:r>
            <a:r>
              <a:rPr lang="ru-RU" sz="2400" b="1" dirty="0" smtClean="0">
                <a:solidFill>
                  <a:srgbClr val="0000CC"/>
                </a:solidFill>
              </a:rPr>
              <a:t> пригласила в Россию  из Парижа «профессора </a:t>
            </a:r>
            <a:r>
              <a:rPr lang="ru-RU" sz="2400" b="1" dirty="0" err="1" smtClean="0">
                <a:solidFill>
                  <a:srgbClr val="0000CC"/>
                </a:solidFill>
              </a:rPr>
              <a:t>мячиковых</a:t>
            </a:r>
            <a:r>
              <a:rPr lang="ru-RU" sz="2400" b="1" dirty="0" smtClean="0">
                <a:solidFill>
                  <a:srgbClr val="0000CC"/>
                </a:solidFill>
              </a:rPr>
              <a:t> игр» для обучения придворных одной спортивной забаве. Как называлась эта популярная в то время игра? </a:t>
            </a:r>
            <a:endParaRPr lang="ru-RU" sz="2400" b="1" dirty="0" smtClean="0">
              <a:solidFill>
                <a:srgbClr val="0000CC"/>
              </a:solidFill>
              <a:latin typeface="+mn-lt"/>
            </a:endParaRPr>
          </a:p>
          <a:p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27784" y="3428999"/>
            <a:ext cx="3312368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Волан    </a:t>
            </a:r>
          </a:p>
          <a:p>
            <a:r>
              <a:rPr lang="ru-RU" sz="2400" b="1" dirty="0" smtClean="0">
                <a:solidFill>
                  <a:srgbClr val="0000CC"/>
                </a:solidFill>
              </a:rPr>
              <a:t>10 баллов </a:t>
            </a:r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pic>
        <p:nvPicPr>
          <p:cNvPr id="2" name="Picture 2" descr="https://shopbelarus.by/images/product/3_0f075af401b06668cfc1682eb69345e7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300192" y="3428999"/>
            <a:ext cx="2407920" cy="316835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7484852"/>
      </p:ext>
    </p:extLst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8840"/>
            <a:ext cx="2016224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95536" y="476672"/>
            <a:ext cx="1944216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Смотреть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вопрос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55776" y="476672"/>
            <a:ext cx="6264696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Чем пионербол отличается от волейбола?</a:t>
            </a:r>
            <a:endParaRPr lang="ru-RU" sz="2400" b="1" dirty="0" smtClean="0">
              <a:solidFill>
                <a:srgbClr val="0000CC"/>
              </a:solidFill>
              <a:latin typeface="+mn-lt"/>
            </a:endParaRPr>
          </a:p>
          <a:p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55776" y="1988840"/>
            <a:ext cx="5472608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Мяч можно брать в руки   </a:t>
            </a:r>
          </a:p>
          <a:p>
            <a:r>
              <a:rPr lang="ru-RU" sz="2400" b="1" dirty="0" smtClean="0">
                <a:solidFill>
                  <a:srgbClr val="0000CC"/>
                </a:solidFill>
              </a:rPr>
              <a:t>10 баллов </a:t>
            </a:r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pic>
        <p:nvPicPr>
          <p:cNvPr id="14338" name="Picture 2" descr="http://www.mysportlife.club/resources/img/000/000/027/img_2762_original-800-80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672" y="3450807"/>
            <a:ext cx="4595664" cy="305611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http://anishika.ru/picture/3_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3573016"/>
            <a:ext cx="4104750" cy="293390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280551"/>
      </p:ext>
    </p:extLst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48" y="5447585"/>
            <a:ext cx="1944687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4450" y="1196752"/>
            <a:ext cx="2973635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00CC"/>
                </a:solidFill>
                <a:latin typeface="+mn-lt"/>
              </a:rPr>
              <a:t>Кот в мешке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31839" y="980728"/>
            <a:ext cx="5832647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00CC"/>
                </a:solidFill>
                <a:latin typeface="+mn-lt"/>
              </a:rPr>
              <a:t>Правила:</a:t>
            </a:r>
          </a:p>
          <a:p>
            <a:r>
              <a:rPr lang="ru-RU" sz="2400" b="1" dirty="0">
                <a:solidFill>
                  <a:srgbClr val="0000CC"/>
                </a:solidFill>
                <a:latin typeface="+mn-lt"/>
              </a:rPr>
              <a:t>   Вы можете сами ответить на вопрос, а можете отдать этот вопрос </a:t>
            </a:r>
            <a:r>
              <a:rPr lang="ru-RU" sz="2400" b="1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ru-RU" sz="2400" b="1" dirty="0">
                <a:solidFill>
                  <a:srgbClr val="0000CC"/>
                </a:solidFill>
                <a:latin typeface="+mn-lt"/>
              </a:rPr>
              <a:t>команде соперников.</a:t>
            </a:r>
          </a:p>
          <a:p>
            <a:r>
              <a:rPr lang="ru-RU" sz="2400" b="1" dirty="0">
                <a:solidFill>
                  <a:srgbClr val="0000CC"/>
                </a:solidFill>
                <a:latin typeface="+mn-lt"/>
              </a:rPr>
              <a:t> 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7845" y="3645024"/>
            <a:ext cx="1968559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Смотреть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вопрос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74640" y="3431965"/>
            <a:ext cx="6345832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Какой вид оздоровительной аэробики произошел от реабилитационных упражнений для лежачих больных?   </a:t>
            </a:r>
            <a:endParaRPr lang="ru-RU" sz="2400" b="1" dirty="0" smtClean="0">
              <a:solidFill>
                <a:srgbClr val="0000CC"/>
              </a:solidFill>
              <a:latin typeface="+mn-lt"/>
            </a:endParaRPr>
          </a:p>
          <a:p>
            <a:r>
              <a:rPr lang="ru-RU" sz="2400" b="1" dirty="0">
                <a:solidFill>
                  <a:srgbClr val="0000CC"/>
                </a:solidFill>
              </a:rPr>
              <a:t>2</a:t>
            </a:r>
            <a:r>
              <a:rPr lang="ru-RU" sz="2400" b="1" dirty="0" smtClean="0">
                <a:solidFill>
                  <a:srgbClr val="0000CC"/>
                </a:solidFill>
              </a:rPr>
              <a:t>0 баллов</a:t>
            </a:r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411760" y="5330824"/>
            <a:ext cx="1872208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err="1" smtClean="0">
                <a:solidFill>
                  <a:srgbClr val="0000CC"/>
                </a:solidFill>
              </a:rPr>
              <a:t>Пилатес</a:t>
            </a:r>
            <a:r>
              <a:rPr lang="ru-RU" sz="2400" b="1" dirty="0" smtClean="0">
                <a:solidFill>
                  <a:srgbClr val="0000CC"/>
                </a:solidFill>
              </a:rPr>
              <a:t> </a:t>
            </a:r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pic>
        <p:nvPicPr>
          <p:cNvPr id="1026" name="Picture 2" descr="https://thumbs.dreamstime.com/z/black-cat-pointing-illustration-peeping-round-banner-sign-could-be-witches-cartoon-character-32591533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09"/>
          <a:stretch/>
        </p:blipFill>
        <p:spPr bwMode="auto">
          <a:xfrm>
            <a:off x="395536" y="1875836"/>
            <a:ext cx="1282407" cy="1755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6758855"/>
      </p:ext>
    </p:extLst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48" y="5447585"/>
            <a:ext cx="1944687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4450" y="1196752"/>
            <a:ext cx="2973635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00CC"/>
                </a:solidFill>
                <a:latin typeface="+mn-lt"/>
              </a:rPr>
              <a:t>Кот в мешке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31839" y="980728"/>
            <a:ext cx="5832647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00CC"/>
                </a:solidFill>
                <a:latin typeface="+mn-lt"/>
              </a:rPr>
              <a:t>Правила:</a:t>
            </a:r>
          </a:p>
          <a:p>
            <a:r>
              <a:rPr lang="ru-RU" sz="2400" b="1" dirty="0">
                <a:solidFill>
                  <a:srgbClr val="0000CC"/>
                </a:solidFill>
                <a:latin typeface="+mn-lt"/>
              </a:rPr>
              <a:t>   Вы можете сами ответить на вопрос, а можете отдать этот вопрос </a:t>
            </a:r>
            <a:r>
              <a:rPr lang="ru-RU" sz="2400" b="1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ru-RU" sz="2400" b="1" dirty="0">
                <a:solidFill>
                  <a:srgbClr val="0000CC"/>
                </a:solidFill>
                <a:latin typeface="+mn-lt"/>
              </a:rPr>
              <a:t>команде соперников.</a:t>
            </a:r>
          </a:p>
          <a:p>
            <a:r>
              <a:rPr lang="ru-RU" sz="2400" b="1" dirty="0">
                <a:solidFill>
                  <a:srgbClr val="0000CC"/>
                </a:solidFill>
                <a:latin typeface="+mn-lt"/>
              </a:rPr>
              <a:t> 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7845" y="3645024"/>
            <a:ext cx="1968559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Смотреть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вопрос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74640" y="3431965"/>
            <a:ext cx="6345832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Национальная спортивная игра якутов, по которой проводится международные соревнования – это….</a:t>
            </a:r>
            <a:endParaRPr lang="ru-RU" sz="2400" b="1" dirty="0" smtClean="0">
              <a:solidFill>
                <a:srgbClr val="0000CC"/>
              </a:solidFill>
              <a:latin typeface="+mn-lt"/>
            </a:endParaRPr>
          </a:p>
          <a:p>
            <a:r>
              <a:rPr lang="ru-RU" sz="2400" b="1" dirty="0">
                <a:solidFill>
                  <a:srgbClr val="0000CC"/>
                </a:solidFill>
              </a:rPr>
              <a:t>2</a:t>
            </a:r>
            <a:r>
              <a:rPr lang="ru-RU" sz="2400" b="1" dirty="0" smtClean="0">
                <a:solidFill>
                  <a:srgbClr val="0000CC"/>
                </a:solidFill>
              </a:rPr>
              <a:t>0 баллов</a:t>
            </a:r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411760" y="5201616"/>
            <a:ext cx="3636402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smtClean="0">
                <a:solidFill>
                  <a:srgbClr val="0000CC"/>
                </a:solidFill>
              </a:rPr>
              <a:t>Перетягивание палки</a:t>
            </a:r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61" y="1898963"/>
            <a:ext cx="1279525" cy="175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0941552"/>
      </p:ext>
    </p:extLst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404665"/>
            <a:ext cx="86409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sz="2800" kern="0" dirty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Презентация может  использоваться в старших группах детского сада, дополнительного дошкольного образования и для индивидуальной работы родителей с детьми. </a:t>
            </a:r>
            <a:r>
              <a:rPr lang="ru-RU" sz="2800" kern="0" dirty="0" smtClean="0">
                <a:solidFill>
                  <a:srgbClr val="0000CC"/>
                </a:solidFill>
                <a:latin typeface="+mj-lt"/>
                <a:cs typeface="Times New Roman" panose="02020603050405020304" pitchFamily="18" charset="0"/>
              </a:rPr>
              <a:t>Все переходы по щелчку.</a:t>
            </a:r>
            <a:endParaRPr lang="ru-RU" sz="2800" kern="0" dirty="0">
              <a:solidFill>
                <a:srgbClr val="0000CC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24944"/>
            <a:ext cx="3000928" cy="1626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861638"/>
            <a:ext cx="1944687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9304459"/>
      </p:ext>
    </p:extLst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980728"/>
            <a:ext cx="8712968" cy="462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Цель:</a:t>
            </a:r>
            <a:r>
              <a:rPr lang="ru-RU" sz="4000" dirty="0" smtClean="0">
                <a:solidFill>
                  <a:srgbClr val="0000CC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3600" dirty="0" smtClean="0">
                <a:solidFill>
                  <a:srgbClr val="0000CC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обогащение </a:t>
            </a:r>
            <a:r>
              <a:rPr lang="ru-RU" sz="3600" dirty="0">
                <a:solidFill>
                  <a:srgbClr val="0000CC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представление  у старших дошкольников о спорте, олимпийском движении; вовлечении детей и их родителей в активную физкультурную и спортивную деятельность, организованную в детском саду и дома. </a:t>
            </a:r>
            <a:endParaRPr lang="ru-RU" sz="3600" dirty="0">
              <a:solidFill>
                <a:srgbClr val="0000CC"/>
              </a:solidFill>
              <a:effectLst/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46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48880"/>
            <a:ext cx="1673919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95536" y="476672"/>
            <a:ext cx="1944216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Смотреть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вопрос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55776" y="476672"/>
            <a:ext cx="6264696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В переводе с греческого название этого вида спорта означает «хожу на цыпочках, лезу вверх».   </a:t>
            </a:r>
            <a:endParaRPr lang="ru-RU" sz="2400" b="1" dirty="0" smtClean="0">
              <a:solidFill>
                <a:srgbClr val="0000CC"/>
              </a:solidFill>
              <a:latin typeface="+mn-lt"/>
            </a:endParaRPr>
          </a:p>
          <a:p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55776" y="2348880"/>
            <a:ext cx="2592288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Акробатика </a:t>
            </a:r>
          </a:p>
          <a:p>
            <a:r>
              <a:rPr lang="ru-RU" sz="2400" b="1" dirty="0" smtClean="0">
                <a:solidFill>
                  <a:srgbClr val="0000CC"/>
                </a:solidFill>
              </a:rPr>
              <a:t>10 баллов </a:t>
            </a:r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pic>
        <p:nvPicPr>
          <p:cNvPr id="1026" name="Picture 2" descr="http://www.danceevolution.ru/styles/kids/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9384" y="3645024"/>
            <a:ext cx="2927648" cy="271162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3173366"/>
      </p:ext>
    </p:extLst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48880"/>
            <a:ext cx="1673919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95536" y="476672"/>
            <a:ext cx="1944216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Смотреть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вопрос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55776" y="476672"/>
            <a:ext cx="6264696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Изобретатель снаряда для  этого вида спорта – американец </a:t>
            </a:r>
            <a:r>
              <a:rPr lang="ru-RU" sz="2400" b="1" dirty="0" err="1" smtClean="0">
                <a:solidFill>
                  <a:srgbClr val="0000CC"/>
                </a:solidFill>
              </a:rPr>
              <a:t>Рагалло</a:t>
            </a:r>
            <a:r>
              <a:rPr lang="ru-RU" sz="2400" b="1" dirty="0" smtClean="0">
                <a:solidFill>
                  <a:srgbClr val="0000CC"/>
                </a:solidFill>
              </a:rPr>
              <a:t>. Аппарат напоминает парус или греческую букву «дельта».   </a:t>
            </a:r>
            <a:endParaRPr lang="ru-RU" sz="2400" b="1" dirty="0" smtClean="0">
              <a:solidFill>
                <a:srgbClr val="0000CC"/>
              </a:solidFill>
              <a:latin typeface="+mn-lt"/>
            </a:endParaRPr>
          </a:p>
          <a:p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483768" y="2636912"/>
            <a:ext cx="3384376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Дельтапланеризм  </a:t>
            </a:r>
          </a:p>
          <a:p>
            <a:r>
              <a:rPr lang="ru-RU" sz="2400" b="1" dirty="0" smtClean="0">
                <a:solidFill>
                  <a:srgbClr val="0000CC"/>
                </a:solidFill>
              </a:rPr>
              <a:t>10 баллов </a:t>
            </a:r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pic>
        <p:nvPicPr>
          <p:cNvPr id="2052" name="Picture 4" descr="https://clumus.com/ru/images/backgrounds/activity/hang-gliding/hang-gliding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3728" y="3717032"/>
            <a:ext cx="5330752" cy="273541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9785649"/>
      </p:ext>
    </p:extLst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24943"/>
            <a:ext cx="2016224" cy="100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95536" y="476672"/>
            <a:ext cx="1944216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Смотреть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вопрос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55776" y="476672"/>
            <a:ext cx="6264696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Спортивная игра с мячом, напоминающая русскую лапту. Ее появление относится к началу 21 века. В игре принимают участие две команды по девять человек каждая. </a:t>
            </a:r>
            <a:endParaRPr lang="ru-RU" sz="2400" b="1" dirty="0" smtClean="0">
              <a:solidFill>
                <a:srgbClr val="0000CC"/>
              </a:solidFill>
              <a:latin typeface="+mn-lt"/>
            </a:endParaRPr>
          </a:p>
          <a:p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55776" y="2924944"/>
            <a:ext cx="3312368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Бейсбол   </a:t>
            </a:r>
          </a:p>
          <a:p>
            <a:r>
              <a:rPr lang="ru-RU" sz="2400" b="1" dirty="0" smtClean="0">
                <a:solidFill>
                  <a:srgbClr val="0000CC"/>
                </a:solidFill>
              </a:rPr>
              <a:t>10 баллов </a:t>
            </a:r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pic>
        <p:nvPicPr>
          <p:cNvPr id="3074" name="Picture 2" descr="http://image.ajans365.com/uploads/images/gallery/28_d6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17160" y="3933056"/>
            <a:ext cx="4820880" cy="269951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455401"/>
      </p:ext>
    </p:extLst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24943"/>
            <a:ext cx="2016224" cy="100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95536" y="476672"/>
            <a:ext cx="1944216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Смотреть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вопрос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55776" y="476672"/>
            <a:ext cx="6264696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Современное зимнее двоеборье. Название этого вида спорта означает в переводе с греческого «двойное состязание»</a:t>
            </a:r>
            <a:endParaRPr lang="ru-RU" sz="2400" b="1" dirty="0" smtClean="0">
              <a:solidFill>
                <a:srgbClr val="0000CC"/>
              </a:solidFill>
              <a:latin typeface="+mn-lt"/>
            </a:endParaRPr>
          </a:p>
          <a:p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55776" y="2924944"/>
            <a:ext cx="3312368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Биатлон    </a:t>
            </a:r>
          </a:p>
          <a:p>
            <a:r>
              <a:rPr lang="ru-RU" sz="2400" b="1" dirty="0" smtClean="0">
                <a:solidFill>
                  <a:srgbClr val="0000CC"/>
                </a:solidFill>
              </a:rPr>
              <a:t>10 баллов </a:t>
            </a:r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pic>
        <p:nvPicPr>
          <p:cNvPr id="4098" name="Picture 2" descr="http://www.gazprom.com/f/posts/37/274870/pervye_sorevnovanija_na_lyzhno-biatlonnom_komplekse_02.201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07112" y="4005064"/>
            <a:ext cx="4248472" cy="252028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933775"/>
      </p:ext>
    </p:extLst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653136"/>
            <a:ext cx="201622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95536" y="476672"/>
            <a:ext cx="1944216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Смотреть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вопрос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55776" y="476672"/>
            <a:ext cx="6264696" cy="37856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Командная спортивная игра. Проводится на поле размером 61</a:t>
            </a:r>
            <a:r>
              <a:rPr lang="en-US" sz="2400" b="1" dirty="0" smtClean="0">
                <a:solidFill>
                  <a:srgbClr val="0000CC"/>
                </a:solidFill>
              </a:rPr>
              <a:t>x</a:t>
            </a:r>
            <a:r>
              <a:rPr lang="ru-RU" sz="2400" b="1" dirty="0" smtClean="0">
                <a:solidFill>
                  <a:srgbClr val="0000CC"/>
                </a:solidFill>
              </a:rPr>
              <a:t>30м, площадка огорожена бортами высотой 100-122см. Одновременно на площадке в составе каждой команды может находиться 6 игроков: вратарь и 5 полевых игроков. Смена игроков проводится в любое время и неограниченное число раз.</a:t>
            </a:r>
            <a:endParaRPr lang="ru-RU" sz="2400" b="1" dirty="0" smtClean="0">
              <a:solidFill>
                <a:srgbClr val="0000CC"/>
              </a:solidFill>
              <a:latin typeface="+mn-lt"/>
            </a:endParaRPr>
          </a:p>
          <a:p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55776" y="4653136"/>
            <a:ext cx="396044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Хоккей    </a:t>
            </a:r>
          </a:p>
          <a:p>
            <a:r>
              <a:rPr lang="ru-RU" sz="2400" b="1" dirty="0" smtClean="0">
                <a:solidFill>
                  <a:srgbClr val="0000CC"/>
                </a:solidFill>
              </a:rPr>
              <a:t>10 баллов </a:t>
            </a:r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pic>
        <p:nvPicPr>
          <p:cNvPr id="5122" name="Picture 2" descr="http://habit-builder.com/wp-content/uploads/2015/12/Hockey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776" y="2102084"/>
            <a:ext cx="2470008" cy="216024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3611177"/>
      </p:ext>
    </p:extLst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24943"/>
            <a:ext cx="2016224" cy="100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95536" y="476672"/>
            <a:ext cx="1944216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Смотреть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вопрос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55776" y="476672"/>
            <a:ext cx="6264696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От слова, которое в переводе с итальянского означает «удар», родилось название этого спортивного снаряда.</a:t>
            </a:r>
            <a:endParaRPr lang="ru-RU" sz="2400" b="1" dirty="0" smtClean="0">
              <a:solidFill>
                <a:srgbClr val="0000CC"/>
              </a:solidFill>
              <a:latin typeface="+mn-lt"/>
            </a:endParaRPr>
          </a:p>
          <a:p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55776" y="2924944"/>
            <a:ext cx="3312368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Батут    </a:t>
            </a:r>
          </a:p>
          <a:p>
            <a:r>
              <a:rPr lang="ru-RU" sz="2400" b="1" dirty="0" smtClean="0">
                <a:solidFill>
                  <a:srgbClr val="0000CC"/>
                </a:solidFill>
              </a:rPr>
              <a:t>10 баллов </a:t>
            </a:r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pic>
        <p:nvPicPr>
          <p:cNvPr id="6146" name="Picture 2" descr="http://otzyvy.pro/uploads/reviews/2016-07/8042265271affa1ee9308b450b25d43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4168" y="3284983"/>
            <a:ext cx="2806874" cy="28543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bouncingtrampoline.com/wp-content/uploads/2015/04/JumpKing-Trampoline-Net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4005064"/>
            <a:ext cx="3600400" cy="267210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2417879"/>
      </p:ext>
    </p:extLst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89040"/>
            <a:ext cx="2016224" cy="830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95536" y="476672"/>
            <a:ext cx="1944216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Смотреть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вопрос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55776" y="476672"/>
            <a:ext cx="6264696" cy="30469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Зародился этот вид спорта в </a:t>
            </a:r>
            <a:r>
              <a:rPr lang="ru-RU" sz="2400" b="1" dirty="0" err="1" smtClean="0">
                <a:solidFill>
                  <a:srgbClr val="0000CC"/>
                </a:solidFill>
              </a:rPr>
              <a:t>Швецарии</a:t>
            </a:r>
            <a:r>
              <a:rPr lang="ru-RU" sz="2400" b="1" dirty="0" smtClean="0">
                <a:solidFill>
                  <a:srgbClr val="0000CC"/>
                </a:solidFill>
              </a:rPr>
              <a:t> в конце 21 века, а в 1924 году вошел в спортивную программу зимних Олимпийских игр. Это скоростной спуск. Скорость спуска достигает более 100км/ч. Соревнуются только мужчины.</a:t>
            </a:r>
            <a:endParaRPr lang="ru-RU" sz="2400" b="1" dirty="0" smtClean="0">
              <a:solidFill>
                <a:srgbClr val="0000CC"/>
              </a:solidFill>
              <a:latin typeface="+mn-lt"/>
            </a:endParaRPr>
          </a:p>
          <a:p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55776" y="3789040"/>
            <a:ext cx="3672408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</a:rPr>
              <a:t>Бобслей    </a:t>
            </a:r>
          </a:p>
          <a:p>
            <a:r>
              <a:rPr lang="ru-RU" sz="2400" b="1" dirty="0" smtClean="0">
                <a:solidFill>
                  <a:srgbClr val="0000CC"/>
                </a:solidFill>
              </a:rPr>
              <a:t>10 баллов </a:t>
            </a:r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pic>
        <p:nvPicPr>
          <p:cNvPr id="7170" name="Picture 2" descr="http://vss.cska.ru/upload/thumbs/1200w0h3b4755b433c7fec259c2a3a2deb1f5ca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848" y="4797152"/>
            <a:ext cx="4469432" cy="187220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5196510"/>
      </p:ext>
    </p:extLst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Снежная зима, викторина">
  <a:themeElements>
    <a:clrScheme name="Другая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2">
  <a:themeElements>
    <a:clrScheme name="Другая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BBE0E3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6666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E2A7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D47D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Снежная зима, викторина</Template>
  <TotalTime>683</TotalTime>
  <Words>563</Words>
  <Application>Microsoft Office PowerPoint</Application>
  <PresentationFormat>Экран (4:3)</PresentationFormat>
  <Paragraphs>102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Снежная зима, викторина</vt:lpstr>
      <vt:lpstr>12</vt:lpstr>
      <vt:lpstr>     Тема: «Спорт – это жизнь»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СВОЯ ИГРА Снежная зима</dc:title>
  <dc:creator>Евгений Печерин</dc:creator>
  <cp:lastModifiedBy>Владимир</cp:lastModifiedBy>
  <cp:revision>77</cp:revision>
  <dcterms:created xsi:type="dcterms:W3CDTF">2016-01-30T15:54:37Z</dcterms:created>
  <dcterms:modified xsi:type="dcterms:W3CDTF">2017-09-11T14:19:47Z</dcterms:modified>
</cp:coreProperties>
</file>